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9" r:id="rId3"/>
    <p:sldId id="271" r:id="rId4"/>
    <p:sldId id="272" r:id="rId5"/>
    <p:sldId id="275" r:id="rId6"/>
    <p:sldId id="261" r:id="rId7"/>
    <p:sldId id="287" r:id="rId8"/>
    <p:sldId id="279" r:id="rId9"/>
    <p:sldId id="288" r:id="rId10"/>
    <p:sldId id="280" r:id="rId11"/>
    <p:sldId id="282" r:id="rId12"/>
    <p:sldId id="262" r:id="rId13"/>
    <p:sldId id="284" r:id="rId14"/>
    <p:sldId id="285" r:id="rId15"/>
    <p:sldId id="266" r:id="rId16"/>
    <p:sldId id="274" r:id="rId17"/>
    <p:sldId id="259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AF82-BDAB-D045-A0DA-B0469898D2C6}" type="datetimeFigureOut">
              <a:rPr lang="de-DE" smtClean="0"/>
              <a:t>30.03.18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0876E-6FE9-224A-B54D-1C3F84BF96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dirty="0"/>
              <a:t>Konvertieren von Längen- und Breitenkoordinaten aus </a:t>
            </a:r>
            <a:r>
              <a:rPr lang="de-DE" sz="1200" dirty="0" err="1"/>
              <a:t>Float</a:t>
            </a:r>
            <a:r>
              <a:rPr lang="de-DE" sz="1200" dirty="0"/>
              <a:t>-Werten in Geo-Point Datentyp, nötig für </a:t>
            </a:r>
            <a:r>
              <a:rPr lang="de-DE" sz="1200" dirty="0" err="1"/>
              <a:t>Heatmap</a:t>
            </a:r>
            <a:endParaRPr lang="de-DE" sz="1200" dirty="0"/>
          </a:p>
          <a:p>
            <a:r>
              <a:rPr lang="de-DE" sz="1200" dirty="0"/>
              <a:t>=&gt; Erstellung einer zusätzlichen Konstruktion mit Längen- und Breitenwerte, danach Konvertierung in Geo-Point</a:t>
            </a:r>
          </a:p>
          <a:p>
            <a:pPr lvl="0"/>
            <a:r>
              <a:rPr lang="de-DE" sz="1200" dirty="0"/>
              <a:t>Konvertieren von Strings in Date Typ</a:t>
            </a:r>
          </a:p>
          <a:p>
            <a:r>
              <a:rPr lang="de-DE" sz="1200" dirty="0"/>
              <a:t>=&gt; Angabe, wie vorhandenes Datum im String aussieht, Verwendung durch Pattern wie zum Beispiel </a:t>
            </a:r>
            <a:r>
              <a:rPr lang="de-DE" sz="1200" dirty="0" err="1"/>
              <a:t>dd</a:t>
            </a:r>
            <a:r>
              <a:rPr lang="de-DE" sz="1200" dirty="0"/>
              <a:t>-MM-</a:t>
            </a:r>
            <a:r>
              <a:rPr lang="de-DE" sz="1200" dirty="0" err="1"/>
              <a:t>yyyy</a:t>
            </a:r>
            <a:endParaRPr lang="de-DE" sz="1200" dirty="0"/>
          </a:p>
          <a:p>
            <a:pPr lvl="0"/>
            <a:r>
              <a:rPr lang="de-DE" sz="1200" dirty="0"/>
              <a:t>Datum in zwei verschiedenen Schreibweisen angegeben, sollte aber für gemeinsame Auswertung im gleichen Typ vorhanden sein</a:t>
            </a:r>
          </a:p>
          <a:p>
            <a:r>
              <a:rPr lang="de-DE" sz="1200" dirty="0"/>
              <a:t>=&gt; In beiden CSVs wurde jeweils das Datumsfeld geklont und ein neuer, in beiden Dateien gleicher Name vergeben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24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90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6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49C6F-9B12-4342-B15A-573B2696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693959-BDB0-394D-92B8-D5176040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B6854-2EC4-4947-9134-363A2DBA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913EDA-A479-5943-B1A5-B524E34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87B78-A8FD-7443-B739-1227C62C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6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0DDD-00A3-4C47-BEDF-476A49E7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3515F-784E-684D-B312-CFAC5A3A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52B20-DB68-F84B-9B79-AAB0C4B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3919FF-30B4-2E47-B31E-96B4BED1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1D4A68-030C-264B-AA74-15948355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9E3B76-19B0-6641-A5F6-046FCDD25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B35952-C784-574A-9290-407B439CA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9949F-89EA-7A46-A54B-8A6232A9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D7012-1171-5F4D-A253-BDE7981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DC2BC-38E0-D540-821D-ADE4E400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3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D34A1-22DA-6142-872C-2FCCB94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D632E-D082-B443-B6FB-72D569A3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32C23E-A8F4-1949-9293-BD79E7AF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6ABD1D-86C8-594C-9C0D-F279CF63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38AB5A-D02D-7D43-8DD9-5D4C8A5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2C2DF-74D2-5F46-B389-EF7EEDCF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E11F4-ADF1-8745-B159-D1DCE92F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1DB25-0B2F-9848-A667-E0DB3DE9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C192C9-9039-5549-BB02-02CA0BBE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8F1E7-CD5B-CB4D-A88E-0AD07FC9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39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3CF9-6E56-6542-9C30-D7DF9638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AA363-7E79-B242-A5B9-2A5CEE49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2EBD60-98D9-BC42-8BF7-992A4500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FBA08-47DC-F34F-B777-06E849F8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C19BDE-0BD2-7740-BC7D-D450C507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237142-4E4A-B94D-A7CB-6286AC68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5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DDDD3-9AF3-8B48-8A62-42CB0AE0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343F7D-7F07-364B-8F2E-1673F0DF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2BC30B-5EC8-4045-AE61-1615973DB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31B724-1449-C84D-9F4B-A6933ACB5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ED72F7-D2C0-174E-8023-642E361A6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238A6D-9434-5442-A579-1093C65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FCBECB-3521-B841-8EBA-8288BF6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8C278F-73E1-5E47-AA00-426D5770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4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C5D-8000-7948-993B-F7EE093A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5575E-E045-9747-911A-25DBCB50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98D4AE-E9CB-2845-9A15-6E5A86B7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5DB8E0-6BEB-DC4D-87CD-66B6CD5B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25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8E3371-7C90-6F4B-ADBA-B7BB80DA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CDF0DE-9D25-344C-BFE4-C46FDFD8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0B827-0C25-EF48-9299-995B5C0C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3DDCC-F550-954B-BA21-32906D64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CA8CA-EDCA-4943-A71A-4B9BE0D58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ED8AB-30A8-2445-B413-5111411AF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2D89B-2A74-184B-9504-A9FDA3B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003C2-37B3-9645-9384-EFC98B5BB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8DEF82-720E-C043-98E5-2EE2079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56956-70F8-2D42-AA0F-F9644E74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36964E-2571-2A4E-92E3-C4ADCDFB8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B8D18A-2021-7140-9C30-F77A559E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01419-FB70-DA48-97B0-8D75D944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9D0B74-2550-5845-A255-FD4311E4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2D5472-608B-2044-BF0D-DCFAEF4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37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B36036-8C13-B342-80AE-64A09CB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ACAF1-EF02-834C-A5CC-7140A1DA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A872A-A844-BE46-A969-586E5962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6A7ED-3932-5E46-A2BB-ABE751171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9BF5D-6845-1B4A-9475-7FB04EEF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08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 Data – </a:t>
            </a:r>
            <a:r>
              <a:rPr lang="en-US" dirty="0" err="1">
                <a:solidFill>
                  <a:srgbClr val="FFFFFF"/>
                </a:solidFill>
              </a:rPr>
              <a:t>Autoverkehr</a:t>
            </a:r>
            <a:r>
              <a:rPr lang="en-US" dirty="0">
                <a:solidFill>
                  <a:srgbClr val="FFFFFF"/>
                </a:solidFill>
              </a:rPr>
              <a:t> / -</a:t>
            </a:r>
            <a:r>
              <a:rPr lang="en-US" dirty="0" err="1">
                <a:solidFill>
                  <a:srgbClr val="FFFFFF"/>
                </a:solidFill>
              </a:rPr>
              <a:t>unfälle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F667492C-FF09-DD41-A92A-A843A197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85" b="-2"/>
          <a:stretch/>
        </p:blipFill>
        <p:spPr>
          <a:xfrm>
            <a:off x="2890768" y="1675227"/>
            <a:ext cx="6410463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F3BBF87-DCF3-0249-AA6D-651D4855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634" y="1825626"/>
            <a:ext cx="8835207" cy="43513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EFF6B2-E376-9C45-B030-C884D0ED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Live-Demo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1557F-1294-3C42-B78D-E9C96DE0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1650D-9857-474C-9F59-3E9DF8A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28D20-C533-6D4B-BEAB-7A2E002F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D470D6-5DCC-374E-8CB1-FA0F19C7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Konvertieren von Längen- und Breitenkoordinaten aus </a:t>
            </a:r>
            <a:r>
              <a:rPr lang="de-DE" sz="2000" dirty="0" err="1"/>
              <a:t>Float</a:t>
            </a:r>
            <a:r>
              <a:rPr lang="de-DE" sz="2000" dirty="0"/>
              <a:t>-Werten in Geo-Point Datentyp, nötig für </a:t>
            </a:r>
            <a:r>
              <a:rPr lang="de-DE" sz="2000" dirty="0" err="1"/>
              <a:t>Heatmap</a:t>
            </a:r>
            <a:endParaRPr lang="de-DE" sz="2000" dirty="0"/>
          </a:p>
          <a:p>
            <a:pPr lvl="0"/>
            <a:r>
              <a:rPr lang="de-DE" sz="2000" dirty="0"/>
              <a:t>Konvertieren von Strings in Date Typ</a:t>
            </a:r>
          </a:p>
          <a:p>
            <a:pPr lvl="0"/>
            <a:r>
              <a:rPr lang="de-DE" sz="2000" dirty="0"/>
              <a:t>Datum in zwei verschiedenen Schreibweisen angegeben, sollte aber für gemeinsame Auswertung im gleichen Typ vorhanden sein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38102-3D9A-D142-B8A8-1CB1B51B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238D1F-0483-8E4B-A9FE-B41E7679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4C2C5-77F5-DD41-9E33-E8A16BCC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29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/>
              <a:t>Fazit aus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2000" dirty="0"/>
              <a:t>Rückgang des Verkehrsaufkommens und der Unfälle zu erkennen</a:t>
            </a:r>
          </a:p>
          <a:p>
            <a:r>
              <a:rPr lang="de-DE" sz="2000" dirty="0"/>
              <a:t>Anzahl der Unfälle fällt im Verhältnis zum Verkehrsaufkommen nicht signifikant stärker</a:t>
            </a:r>
          </a:p>
          <a:p>
            <a:r>
              <a:rPr lang="de-DE" sz="2000" dirty="0"/>
              <a:t>Entgegen der Annahme, kein zusätzlicher Rückgang der Unfälle durch Assistenzsysteme zu erkennen</a:t>
            </a:r>
          </a:p>
          <a:p>
            <a:r>
              <a:rPr lang="de-DE" sz="2000" dirty="0"/>
              <a:t>Allerdings andere Auffälligkeit: In Jahren 2009 und 2010 besonders hohes Verkehrsaufkommen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B8CF4B-DFB1-4145-A88B-E9EBBE148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0" r="-1" b="-1"/>
          <a:stretch/>
        </p:blipFill>
        <p:spPr>
          <a:xfrm>
            <a:off x="8153400" y="2305869"/>
            <a:ext cx="3160396" cy="32275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1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42EBA42-77EF-404A-96BB-D34954D2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Negatives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Zeitaufwand wegen ungeplanter Hürden unterschätzt</a:t>
            </a:r>
          </a:p>
          <a:p>
            <a:r>
              <a:rPr lang="de-DE" sz="2000" dirty="0"/>
              <a:t>Es dauert lange, bis man Ergebnisse sieht, Durchhaltevermögen gefordert</a:t>
            </a:r>
          </a:p>
          <a:p>
            <a:r>
              <a:rPr lang="de-DE" sz="2000" dirty="0"/>
              <a:t>Entscheidung zwischen Szenarien – viele vorhanden, man ist jedoch von Datensätzen abhängig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64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1B5ED63-1525-8148-ABAE-8C192112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" r="3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Zusammenarbeit untereinander</a:t>
            </a:r>
          </a:p>
          <a:p>
            <a:r>
              <a:rPr lang="de-DE" sz="2000" dirty="0"/>
              <a:t>Aufteilung und Arbeitsmoral</a:t>
            </a:r>
          </a:p>
          <a:p>
            <a:r>
              <a:rPr lang="de-DE" sz="2000" dirty="0"/>
              <a:t>Freiraum bei Wahl des Szenarios und selbstständige Arbeit</a:t>
            </a:r>
          </a:p>
          <a:p>
            <a:r>
              <a:rPr lang="de-DE" sz="2000" dirty="0"/>
              <a:t>Viel gelernt – Arbeit mit ELK-Stack und Docker</a:t>
            </a:r>
          </a:p>
          <a:p>
            <a:r>
              <a:rPr lang="de-DE" sz="2000" dirty="0"/>
              <a:t>Insgesamt gelungenes Projekt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5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für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eure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Aufmerksamkeit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01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Bilderquellen:</a:t>
            </a:r>
          </a:p>
          <a:p>
            <a:pPr lvl="1"/>
            <a:r>
              <a:rPr lang="de-DE" sz="1600" dirty="0"/>
              <a:t>https://www.pexels.com/de/foto/architektur-autobahn-autos-brucke-681335/ (30.03.2018).</a:t>
            </a:r>
          </a:p>
          <a:p>
            <a:pPr lvl="1"/>
            <a:r>
              <a:rPr lang="de-DE" sz="1600" dirty="0"/>
              <a:t>https://www.kombi.de/wp-content/uploads/2012/04/Fahrer-Assistenzsysteme-im-Audi-RS6.jpg (30.03.2018).</a:t>
            </a:r>
          </a:p>
          <a:p>
            <a:pPr lvl="1"/>
            <a:r>
              <a:rPr lang="de-DE" sz="1600" dirty="0"/>
              <a:t>http://www.wam-ing.ch/de/projekte/solothurn-verkehrszaehlung-2015-1066.html (30.03.2018).</a:t>
            </a:r>
          </a:p>
          <a:p>
            <a:pPr lvl="1"/>
            <a:r>
              <a:rPr lang="de-DE" sz="1600" dirty="0"/>
              <a:t>https://www.pexels.com/de/foto/ablenkung-airbag-autos-fahrt-163016/ (30.03.2018).</a:t>
            </a:r>
          </a:p>
          <a:p>
            <a:pPr lvl="1"/>
            <a:r>
              <a:rPr lang="de-DE" sz="1600" dirty="0"/>
              <a:t>https://www.elastic.co/elk-stack (30.03.2018).</a:t>
            </a:r>
          </a:p>
          <a:p>
            <a:pPr lvl="1"/>
            <a:r>
              <a:rPr lang="de-DE" sz="1600" dirty="0"/>
              <a:t>https://www.inovex.de/blog/neue-features-in-docker-1-5/ (30.03.2018).</a:t>
            </a:r>
          </a:p>
          <a:p>
            <a:pPr lvl="1"/>
            <a:r>
              <a:rPr lang="de-DE" sz="1600" dirty="0"/>
              <a:t>https://www.pexels.com/de/foto/action-aktion-arger-asphalt-6078/ (30.03.2018).</a:t>
            </a:r>
          </a:p>
          <a:p>
            <a:pPr lvl="1"/>
            <a:r>
              <a:rPr lang="de-DE" sz="1600" dirty="0"/>
              <a:t>https://www.pexels.com/de/foto/himmel-junge-kind-klein-346796/ (30.03.2018).</a:t>
            </a:r>
          </a:p>
          <a:p>
            <a:pPr lvl="1"/>
            <a:r>
              <a:rPr lang="de-DE" sz="1600" dirty="0"/>
              <a:t>http://www.seoonma.de/preise/website-analyse/ (30.03.2018).</a:t>
            </a:r>
          </a:p>
          <a:p>
            <a:pPr lvl="1"/>
            <a:r>
              <a:rPr lang="de-DE" sz="1600" dirty="0"/>
              <a:t>https://www.pinterest.de/pin/296393219211582163/ (30.03.2018).</a:t>
            </a:r>
          </a:p>
          <a:p>
            <a:pPr lvl="1"/>
            <a:r>
              <a:rPr lang="de-DE" sz="1600" dirty="0"/>
              <a:t>https://www.pexels.com/de/foto/allein-angst-angstlich-ausdruck-568027/ (30.03.2018).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04581D-68D5-5B49-9BE9-92432B31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5CCEC-4CBA-8143-8B75-AF5B7C8B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2EAB6-0B14-244A-8375-AC3F04EF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Matrikelnummern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Manuel </a:t>
            </a:r>
            <a:r>
              <a:rPr lang="de-DE" sz="2000" dirty="0" err="1"/>
              <a:t>Techert</a:t>
            </a:r>
            <a:r>
              <a:rPr lang="de-DE" sz="2000" dirty="0"/>
              <a:t>: 761579</a:t>
            </a:r>
          </a:p>
          <a:p>
            <a:r>
              <a:rPr lang="de-DE" sz="2000" dirty="0"/>
              <a:t>Daniel </a:t>
            </a:r>
            <a:r>
              <a:rPr lang="de-DE" sz="2000" dirty="0" err="1"/>
              <a:t>Pies</a:t>
            </a:r>
            <a:r>
              <a:rPr lang="de-DE" sz="2000" dirty="0"/>
              <a:t>: 7104609</a:t>
            </a:r>
          </a:p>
          <a:p>
            <a:r>
              <a:rPr lang="de-DE" sz="2000" dirty="0"/>
              <a:t>Thomas </a:t>
            </a:r>
            <a:r>
              <a:rPr lang="de-DE" sz="2000" dirty="0" err="1"/>
              <a:t>Pötz</a:t>
            </a:r>
            <a:r>
              <a:rPr lang="de-DE" sz="2000" dirty="0"/>
              <a:t>: 5388316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6DC8E-636D-4048-ABB2-FF58A8A1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1BB52-1845-5646-A3FF-16AA889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458B6-4930-E241-BAF9-8B24AA2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46E308D-1157-3449-9953-D522AAE4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 r="1" b="1"/>
          <a:stretch/>
        </p:blipFill>
        <p:spPr>
          <a:xfrm>
            <a:off x="5120640" y="1690688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Idee und Ziel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244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Durch mehr Assistenzsysteme in Autos könnte Zahl der Verkehrsunfälle gegenüber früheren Jahren zurückgehen</a:t>
            </a:r>
          </a:p>
          <a:p>
            <a:r>
              <a:rPr lang="de-DE" sz="2000" dirty="0"/>
              <a:t>Zusammenhang zwischen Verkehrsunfällen und Daten einer Verkehrszählung im Vereinigten Königreich herstellen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ADA504-5F91-6946-B94E-C485F9FF0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1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Unfalldaten (CSV): Datensatz enthält alle erfassten Verkehrsunfälle im Vereinigten Königreich mit Zeitpunkt, Ort als Längen- und Breitengrad, Anzahl der beteiligten Fahrzeuge</a:t>
            </a:r>
          </a:p>
          <a:p>
            <a:r>
              <a:rPr lang="de-DE" sz="2000" dirty="0"/>
              <a:t>Weitere Daten z.B. ob die Polizei gerufen wurde, wurden nicht benötigt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36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BD6CFE-29DD-3547-B876-6870D4D7A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r="15506" b="-2"/>
          <a:stretch/>
        </p:blipFill>
        <p:spPr>
          <a:xfrm>
            <a:off x="6524368" y="1825625"/>
            <a:ext cx="4829432" cy="33104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2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903" cy="2190321"/>
          </a:xfrm>
        </p:spPr>
        <p:txBody>
          <a:bodyPr>
            <a:normAutofit/>
          </a:bodyPr>
          <a:lstStyle/>
          <a:p>
            <a:r>
              <a:rPr lang="de-DE" sz="2000" dirty="0"/>
              <a:t>Verkehrszählungsdaten (CSV): </a:t>
            </a:r>
          </a:p>
          <a:p>
            <a:pPr lvl="1"/>
            <a:r>
              <a:rPr lang="de-DE" sz="2000" dirty="0"/>
              <a:t>Datensatz enthält alle durchgeführten Verkehrszählungen</a:t>
            </a:r>
          </a:p>
          <a:p>
            <a:pPr lvl="1"/>
            <a:r>
              <a:rPr lang="de-DE" sz="2000" dirty="0"/>
              <a:t>Koordinaten, Anzahl der gezählten Autos und Zeitpunkt der Zählung verwendet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86531EB-CC37-D241-A380-EFC93A80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" r="1" b="1"/>
          <a:stretch/>
        </p:blipFill>
        <p:spPr>
          <a:xfrm>
            <a:off x="5620324" y="877330"/>
            <a:ext cx="5733476" cy="4623897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de-DE" dirty="0"/>
              <a:t>Vorbereitung –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ELK-Stack als Basis </a:t>
            </a:r>
          </a:p>
          <a:p>
            <a:pPr lvl="0"/>
            <a:r>
              <a:rPr lang="de-DE" sz="2000" dirty="0"/>
              <a:t>Docker</a:t>
            </a:r>
          </a:p>
          <a:p>
            <a:pPr lvl="0"/>
            <a:r>
              <a:rPr lang="de-DE" sz="2000"/>
              <a:t>GitHub </a:t>
            </a:r>
            <a:r>
              <a:rPr lang="de-DE" sz="2000" dirty="0"/>
              <a:t>Desktop</a:t>
            </a: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7645ABF-0047-D64F-A0A1-F9B357C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97" y="1935777"/>
            <a:ext cx="4166313" cy="189847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98FC3-5B39-FC4C-B69E-4D7BC713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1" y="4147826"/>
            <a:ext cx="5116410" cy="202098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rgbClr val="FFFFFF"/>
                </a:solidFill>
              </a:rPr>
              <a:t>Für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und </a:t>
            </a:r>
            <a:r>
              <a:rPr lang="de-DE" sz="2000" dirty="0" err="1">
                <a:solidFill>
                  <a:srgbClr val="FFFFFF"/>
                </a:solidFill>
              </a:rPr>
              <a:t>Kibana</a:t>
            </a:r>
            <a:r>
              <a:rPr lang="de-DE" sz="2000" dirty="0">
                <a:solidFill>
                  <a:srgbClr val="FFFFFF"/>
                </a:solidFill>
              </a:rPr>
              <a:t> wurden zwei Docker Container installiert und miteinander verknüpft,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wurde lokal installiert 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Datensätze mit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in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geladen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Zwei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-</a:t>
            </a:r>
            <a:r>
              <a:rPr lang="de-DE" sz="2000" dirty="0" err="1">
                <a:solidFill>
                  <a:srgbClr val="FFFFFF"/>
                </a:solidFill>
              </a:rPr>
              <a:t>Config</a:t>
            </a:r>
            <a:r>
              <a:rPr lang="de-DE" sz="2000" dirty="0">
                <a:solidFill>
                  <a:srgbClr val="FFFFFF"/>
                </a:solidFill>
              </a:rPr>
              <a:t>-Files angelegt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Angabe von Besonderheiten, z.B. in welcher Form Datum vorliegt, welche Integer-Werte Längen- und Breitengrade sind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Anlegen der Indexe in </a:t>
            </a:r>
            <a:r>
              <a:rPr lang="de-DE" sz="2000" dirty="0" err="1">
                <a:solidFill>
                  <a:schemeClr val="bg1"/>
                </a:solidFill>
              </a:rPr>
              <a:t>Kibana</a:t>
            </a:r>
            <a:r>
              <a:rPr lang="de-DE" sz="2000" dirty="0">
                <a:solidFill>
                  <a:schemeClr val="bg1"/>
                </a:solidFill>
              </a:rPr>
              <a:t> und gemeinsamer Index, der Daten aus beiden CSVs beinhaltet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Danach grafische Auswertungen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Erstellung zweier </a:t>
            </a:r>
            <a:r>
              <a:rPr lang="de-DE" sz="2000" dirty="0" err="1">
                <a:solidFill>
                  <a:schemeClr val="bg1"/>
                </a:solidFill>
              </a:rPr>
              <a:t>Heatmaps</a:t>
            </a:r>
            <a:r>
              <a:rPr lang="de-DE" sz="2000" dirty="0">
                <a:solidFill>
                  <a:schemeClr val="bg1"/>
                </a:solidFill>
              </a:rPr>
              <a:t>, die Anzahl der Unfälle bzw. Verkehr anzeigen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B3BB9B-183C-D74A-9719-2A3AB100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3" y="3056269"/>
            <a:ext cx="3708084" cy="24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325C86-0682-7E43-896D-619E7563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0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Vorgehensweise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Zusätzliche Grafen, die Verlauf von Verkehr und Unfällen über Jahre hinweg darstellt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Für alle Auswertungen zu Unfällen wurde Anzahl der beteiligten Fahrzeuge verwendet 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Analog für alle Auswertungen zu Verkehrsaufkommen Anzahl der gezählten Autos addiert =&gt; Gemeinsame Vergleichsbasis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F2371435-5422-A642-9556-506461DC1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5" b="-2"/>
          <a:stretch/>
        </p:blipFill>
        <p:spPr>
          <a:xfrm>
            <a:off x="7683144" y="2895661"/>
            <a:ext cx="4022574" cy="27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Breitbild</PresentationFormat>
  <Paragraphs>135</Paragraphs>
  <Slides>18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Big Data – Autoverkehr / -unfälle</vt:lpstr>
      <vt:lpstr>Idee und Ziel </vt:lpstr>
      <vt:lpstr>Vorbereitung – Datensatz 1 von Kaggle</vt:lpstr>
      <vt:lpstr>Vorbereitung – Datensatz 2 von Kaggle</vt:lpstr>
      <vt:lpstr>Vorbereitung – Tools</vt:lpstr>
      <vt:lpstr>Vorgehensweise 1</vt:lpstr>
      <vt:lpstr>Vorgehensweise 1</vt:lpstr>
      <vt:lpstr>Vorgehensweise 1</vt:lpstr>
      <vt:lpstr>Vorgehensweise 2</vt:lpstr>
      <vt:lpstr>Vorgehensweise 2</vt:lpstr>
      <vt:lpstr>Live-Demo</vt:lpstr>
      <vt:lpstr>Probleme</vt:lpstr>
      <vt:lpstr>Fazit aus Analyse</vt:lpstr>
      <vt:lpstr>Reflexion - Negatives</vt:lpstr>
      <vt:lpstr>Reflexion - Positives</vt:lpstr>
      <vt:lpstr>Danke für eure Aufmerksamkeit!</vt:lpstr>
      <vt:lpstr>Quellen </vt:lpstr>
      <vt:lpstr>Matrikelnummern 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Analyse</dc:title>
  <dc:subject/>
  <dc:creator>Manuel Techert</dc:creator>
  <cp:keywords/>
  <dc:description/>
  <cp:lastModifiedBy>Manuel Techert</cp:lastModifiedBy>
  <cp:revision>31</cp:revision>
  <dcterms:created xsi:type="dcterms:W3CDTF">2018-03-22T08:50:35Z</dcterms:created>
  <dcterms:modified xsi:type="dcterms:W3CDTF">2018-03-30T17:29:12Z</dcterms:modified>
  <cp:category/>
</cp:coreProperties>
</file>